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EFF02D-CBED-489A-9B36-DDE57EA258BF}">
  <a:tblStyle styleId="{1DEFF02D-CBED-489A-9B36-DDE57EA258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5.xml"/><Relationship Id="rId22" Type="http://schemas.openxmlformats.org/officeDocument/2006/relationships/font" Target="fonts/Lato-boldItalic.fntdata"/><Relationship Id="rId10" Type="http://schemas.openxmlformats.org/officeDocument/2006/relationships/slide" Target="slides/slide4.xml"/><Relationship Id="rId21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c89f0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c89f0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c89f0365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c89f0365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c89f0365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c89f0365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c89f03654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c89f03654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c89f0365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c89f036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c89f0365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c89f0365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c89f0365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c89f0365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c89f0365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c89f0365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 Graph Coloring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1188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Decision Vs Exact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877825" y="1307850"/>
            <a:ext cx="6852300" cy="352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-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Decision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-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decision version focuses on whether a solution exists within a fixed constraint (number of colors).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-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Exact version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-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Exact version not only finds a solution but also minimizes the number of colors used.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7614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Decision output compared to Exact output</a:t>
            </a:r>
            <a:endParaRPr sz="2800"/>
          </a:p>
        </p:txBody>
      </p:sp>
      <p:graphicFrame>
        <p:nvGraphicFramePr>
          <p:cNvPr id="240" name="Google Shape;240;p19"/>
          <p:cNvGraphicFramePr/>
          <p:nvPr/>
        </p:nvGraphicFramePr>
        <p:xfrm>
          <a:off x="824875" y="1565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{1DEFF02D-CBED-489A-9B36-DDE57EA258BF}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Vertices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Edges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Decision Time (with four colors or less)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Exact Runtime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0.04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0.06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0.04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0.06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0.35(fail)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3.35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684875" y="202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Certifier being used in the Decision implementation</a:t>
            </a:r>
            <a:endParaRPr sz="2800"/>
          </a:p>
        </p:txBody>
      </p:sp>
      <p:sp>
        <p:nvSpPr>
          <p:cNvPr id="246" name="Google Shape;246;p20"/>
          <p:cNvSpPr txBox="1"/>
          <p:nvPr/>
        </p:nvSpPr>
        <p:spPr>
          <a:xfrm>
            <a:off x="884100" y="1525750"/>
            <a:ext cx="58197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Certifier(graph, coloring):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each node in graph: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each neighbor of node: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coloring[node] == coloring[neighbor]: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 False # Invalid coloring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return True # Valid coloring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781950" y="3682675"/>
            <a:ext cx="48501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it's polynomial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iterate over all edges to ensure no two  adjacent nodes are the same color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O(E)    E = edges in the graph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certifier only validates one given coloring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391325" y="326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3SAT Reduction</a:t>
            </a: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4185850" y="1908013"/>
            <a:ext cx="968400" cy="664500"/>
          </a:xfrm>
          <a:prstGeom prst="flowChartConnector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~x1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2228275" y="1270800"/>
            <a:ext cx="574200" cy="6000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219800" y="3683300"/>
            <a:ext cx="874800" cy="664500"/>
          </a:xfrm>
          <a:prstGeom prst="flowChartConnector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1"/>
          <p:cNvSpPr/>
          <p:nvPr/>
        </p:nvSpPr>
        <p:spPr>
          <a:xfrm>
            <a:off x="219800" y="2239500"/>
            <a:ext cx="1148400" cy="664500"/>
          </a:xfrm>
          <a:prstGeom prst="flowChartConnector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4327675" y="4080075"/>
            <a:ext cx="766200" cy="6000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~X3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2920038" y="2151650"/>
            <a:ext cx="574200" cy="6000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4185850" y="2922813"/>
            <a:ext cx="968400" cy="664500"/>
          </a:xfrm>
          <a:prstGeom prst="flowChartConnector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~x2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2031175" y="4347800"/>
            <a:ext cx="968400" cy="664500"/>
          </a:xfrm>
          <a:prstGeom prst="flowChartConnector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5427600" y="575625"/>
            <a:ext cx="3816000" cy="664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(x1 V x2 V ~X3) /\ (~x1 V ~x2 V x3)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2" name="Google Shape;262;p21"/>
          <p:cNvCxnSpPr>
            <a:stCxn id="256" idx="7"/>
            <a:endCxn id="254" idx="2"/>
          </p:cNvCxnSpPr>
          <p:nvPr/>
        </p:nvCxnSpPr>
        <p:spPr>
          <a:xfrm flipH="1" rot="10800000">
            <a:off x="1200021" y="1570914"/>
            <a:ext cx="1028400" cy="7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1"/>
          <p:cNvCxnSpPr>
            <a:stCxn id="254" idx="6"/>
            <a:endCxn id="253" idx="2"/>
          </p:cNvCxnSpPr>
          <p:nvPr/>
        </p:nvCxnSpPr>
        <p:spPr>
          <a:xfrm>
            <a:off x="2802475" y="1570800"/>
            <a:ext cx="1383300" cy="6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1"/>
          <p:cNvCxnSpPr>
            <a:stCxn id="253" idx="5"/>
            <a:endCxn id="255" idx="1"/>
          </p:cNvCxnSpPr>
          <p:nvPr/>
        </p:nvCxnSpPr>
        <p:spPr>
          <a:xfrm flipH="1">
            <a:off x="348031" y="2475199"/>
            <a:ext cx="4664400" cy="13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1"/>
          <p:cNvCxnSpPr>
            <a:stCxn id="256" idx="6"/>
            <a:endCxn id="258" idx="2"/>
          </p:cNvCxnSpPr>
          <p:nvPr/>
        </p:nvCxnSpPr>
        <p:spPr>
          <a:xfrm flipH="1" rot="10800000">
            <a:off x="1368200" y="2451750"/>
            <a:ext cx="1551900" cy="12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1"/>
          <p:cNvCxnSpPr>
            <a:stCxn id="256" idx="5"/>
            <a:endCxn id="257" idx="1"/>
          </p:cNvCxnSpPr>
          <p:nvPr/>
        </p:nvCxnSpPr>
        <p:spPr>
          <a:xfrm>
            <a:off x="1200021" y="2806686"/>
            <a:ext cx="3240000" cy="13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1"/>
          <p:cNvCxnSpPr>
            <a:stCxn id="258" idx="6"/>
            <a:endCxn id="259" idx="2"/>
          </p:cNvCxnSpPr>
          <p:nvPr/>
        </p:nvCxnSpPr>
        <p:spPr>
          <a:xfrm>
            <a:off x="3494238" y="2451650"/>
            <a:ext cx="691500" cy="8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1"/>
          <p:cNvCxnSpPr>
            <a:stCxn id="260" idx="6"/>
            <a:endCxn id="257" idx="2"/>
          </p:cNvCxnSpPr>
          <p:nvPr/>
        </p:nvCxnSpPr>
        <p:spPr>
          <a:xfrm flipH="1" rot="10800000">
            <a:off x="2999575" y="4380050"/>
            <a:ext cx="132810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1"/>
          <p:cNvCxnSpPr>
            <a:stCxn id="255" idx="5"/>
            <a:endCxn id="260" idx="2"/>
          </p:cNvCxnSpPr>
          <p:nvPr/>
        </p:nvCxnSpPr>
        <p:spPr>
          <a:xfrm>
            <a:off x="966489" y="4250486"/>
            <a:ext cx="1064700" cy="4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1"/>
          <p:cNvCxnSpPr>
            <a:endCxn id="259" idx="3"/>
          </p:cNvCxnSpPr>
          <p:nvPr/>
        </p:nvCxnSpPr>
        <p:spPr>
          <a:xfrm flipH="1" rot="10800000">
            <a:off x="1094569" y="3489999"/>
            <a:ext cx="32331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1"/>
          <p:cNvSpPr/>
          <p:nvPr/>
        </p:nvSpPr>
        <p:spPr>
          <a:xfrm>
            <a:off x="5620050" y="2009550"/>
            <a:ext cx="3233100" cy="112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Vertices created: 2V + 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Edges Created: V + 3E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Total Operations: O(V + E)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Runtime Analysis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1088275" y="1487450"/>
            <a:ext cx="5551800" cy="26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 for each method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parsing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O(E)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 Valid Coloring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O(V + E)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 Min Coloring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O(n^n*(V+E))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Total O(n^n*(V+E))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100" y="393750"/>
            <a:ext cx="7193700" cy="444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/>
          <p:nvPr/>
        </p:nvSpPr>
        <p:spPr>
          <a:xfrm>
            <a:off x="1345000" y="554250"/>
            <a:ext cx="1684800" cy="41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4776675" y="862075"/>
            <a:ext cx="1327500" cy="41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3411050" y="4793100"/>
            <a:ext cx="3177900" cy="3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Edges - Vertices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264600" y="340800"/>
            <a:ext cx="955500" cy="45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Time in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seconds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501" y="491175"/>
            <a:ext cx="6040525" cy="386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